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323" r:id="rId3"/>
    <p:sldId id="257" r:id="rId4"/>
    <p:sldId id="258" r:id="rId5"/>
    <p:sldId id="291" r:id="rId6"/>
    <p:sldId id="292" r:id="rId7"/>
    <p:sldId id="314" r:id="rId8"/>
    <p:sldId id="265" r:id="rId9"/>
    <p:sldId id="340" r:id="rId10"/>
    <p:sldId id="302" r:id="rId11"/>
    <p:sldId id="324" r:id="rId12"/>
    <p:sldId id="325" r:id="rId13"/>
    <p:sldId id="326" r:id="rId14"/>
    <p:sldId id="329" r:id="rId15"/>
    <p:sldId id="330" r:id="rId16"/>
    <p:sldId id="29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">
          <p15:clr>
            <a:srgbClr val="A4A3A4"/>
          </p15:clr>
        </p15:guide>
        <p15:guide id="2" orient="horz" pos="4129">
          <p15:clr>
            <a:srgbClr val="A4A3A4"/>
          </p15:clr>
        </p15:guide>
        <p15:guide id="3" pos="233">
          <p15:clr>
            <a:srgbClr val="A4A3A4"/>
          </p15:clr>
        </p15:guide>
        <p15:guide id="4" pos="7490">
          <p15:clr>
            <a:srgbClr val="A4A3A4"/>
          </p15:clr>
        </p15:guide>
        <p15:guide id="5" orient="horz" pos="557">
          <p15:clr>
            <a:srgbClr val="A4A3A4"/>
          </p15:clr>
        </p15:guide>
        <p15:guide id="6" orient="horz" pos="713">
          <p15:clr>
            <a:srgbClr val="A4A3A4"/>
          </p15:clr>
        </p15:guide>
        <p15:guide id="7" orient="horz" pos="3953">
          <p15:clr>
            <a:srgbClr val="A4A3A4"/>
          </p15:clr>
        </p15:guide>
        <p15:guide id="8" orient="horz" pos="38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FFFFFF"/>
    <a:srgbClr val="F7FCFE"/>
    <a:srgbClr val="F3F3F3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18" autoAdjust="0"/>
  </p:normalViewPr>
  <p:slideViewPr>
    <p:cSldViewPr snapToGrid="0" showGuides="1">
      <p:cViewPr varScale="1">
        <p:scale>
          <a:sx n="77" d="100"/>
          <a:sy n="77" d="100"/>
        </p:scale>
        <p:origin x="342" y="54"/>
      </p:cViewPr>
      <p:guideLst>
        <p:guide orient="horz" pos="199"/>
        <p:guide orient="horz" pos="4129"/>
        <p:guide pos="233"/>
        <p:guide pos="7490"/>
        <p:guide orient="horz" pos="557"/>
        <p:guide orient="horz" pos="713"/>
        <p:guide orient="horz" pos="3953"/>
        <p:guide orient="horz" pos="38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壹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贰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叁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肆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B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hyperlink" Target="file:///E:\&#20307;&#30693;&#20754;&#23398;&#36164;&#26009;\&#36164;&#26009;\&#20799;&#31461;&#35782;&#23383;&#25925;&#20107;&#31934;&#36873;&#21160;&#30011;&#29255;\&#12298;&#22218;&#33828;&#26144;&#38634;%20&#12299;-&#22269;&#35821;&#27969;&#30021;.qsv" TargetMode="Externa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microsoft.com/office/2007/relationships/hdphoto" Target="../media/hdphoto1.wdp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</a:rPr>
              <a:t>好学致知立志成人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2606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94020" y="1606550"/>
            <a:ext cx="765810" cy="40170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831" y="4729910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903986" y="4970759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8960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肆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体知讲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hlinkClick r:id="rId3" action="ppaction://hlinkfile" tooltip="囊萤映雪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7637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66135" y="3320415"/>
            <a:ext cx="697166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endParaRPr lang="zh-CN" altLang="en-US" dirty="0"/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2240" y="5799455"/>
          <a:ext cx="1339850" cy="91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showAsIcon="1" r:id="rId8" imgW="971550" imgH="666750" progId="Package">
                  <p:embed/>
                </p:oleObj>
              </mc:Choice>
              <mc:Fallback>
                <p:oleObj showAsIcon="1" r:id="rId8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2240" y="5799455"/>
                        <a:ext cx="1339850" cy="919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366770" y="59690"/>
            <a:ext cx="8203565" cy="68624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开心见诚 无所隐伏</a:t>
            </a:r>
          </a:p>
          <a:p>
            <a:pPr indent="457200" algn="l" fontAlgn="auto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马援是东汉初年的著名军事家，也是东汉的开国功臣之一，他与人交往，非常看重这个人是否坦率真诚。</a:t>
            </a:r>
          </a:p>
          <a:p>
            <a:pPr indent="457200" algn="l" fontAlgn="auto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建武年间，隗嚣和刘秀、公孙述呈三足鼎立之势，马援受到隗嚣器重，被任命为将军。公孙述在蜀地称帝后，隗嚣派马援去探听虚实，没想到，本来与马援交情很好的公孙述却摆起皇帝的架子，故作一番礼遇后，才表示要授予马援大将军的官位。见此，马援认为公孙述很装腔作势，便对隗嚣说：“公孙述是妄自尊大的井底之蛙，不如专意经营与刘秀的关系。”</a:t>
            </a:r>
          </a:p>
          <a:p>
            <a:pPr indent="457200" algn="l" fontAlgn="auto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隗嚣便派马援到刘秀那里去，刘秀非常热情地接待了他。马援看到刘秀对自己很是诚挚，就对刘秀说：“当今的世道，不仅是君主选择臣子，臣子也选择君主，臣子如今远道而来，陛下怎么知道我不是刺客奸人呢？”</a:t>
            </a:r>
          </a:p>
          <a:p>
            <a:pPr indent="457200" algn="l" fontAlgn="auto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刘秀笑着回答他：“你不是刺客，不过是个说客罢了。”</a:t>
            </a:r>
          </a:p>
          <a:p>
            <a:pPr indent="457200" algn="l" fontAlgn="auto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听闻刘秀如此信任自己，马援也坦诚心意：“天下反反复复，称王称帝的人多如牛毛，现在见到陛下胸怀如此宽广，度量如此之大，就像当年的高祖一样。”</a:t>
            </a:r>
          </a:p>
          <a:p>
            <a:pPr indent="457200" algn="l" fontAlgn="auto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马援回去后，就对隗嚣说：“前次到朝廷，刘秀多次接见我，我们聊得很投机，他的才能勇略不是别人所能匹敌的，为人也坦白诚恳，无所隐瞒，胸怀阔达而有大节，大抵与高祖相同，而其经学之渊博，处理政事和文章辞辩，在前世也无人可比。”可见，马援是彻底被刘秀的诚实折服了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172085"/>
            <a:ext cx="2800985" cy="371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warp dir="in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7708" y="2765899"/>
            <a:ext cx="952500" cy="982345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体知辨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70558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69900" y="697865"/>
            <a:ext cx="778192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457200" algn="l" fontAlgn="auto"/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今天我们学习了诚心诚意的故事，也知道了要让自己真诚，知道了正心，同学们来说一说这三个方面之间有什么关系？如果让你从三者中选出你认为最重要的，你会选择哪个呢？为什么选它呢？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7708" y="2765899"/>
            <a:ext cx="9525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体知行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4081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2110" y="1159510"/>
            <a:ext cx="844613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457200" algn="l" fontAlgn="auto"/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今天我们学习了很多，也讨论了对自己来说修身，正心，诚意哪个最重要，可是老师觉得这三者同样重要，而且使自己的意念真诚即诚意，是正心，修身的基础，这三者就像盖房子一样，诚意是地基，正心是支撑房子的结构，修身才是我们每个人自己想要的漂亮房子，同学们在学习中，在与人交往中，要先做到诚心，回去同学们可以把诚意两个字写下来挂在自己的屋子里，时刻提醒自己，做事情，交朋友都要做到诚心诚意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</a:p>
        </p:txBody>
      </p:sp>
      <p:pic>
        <p:nvPicPr>
          <p:cNvPr id="14" name="群星 - 渔舟唱晚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4575" y="-873125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谢谢观赏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7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1590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76240" y="2157730"/>
            <a:ext cx="633730" cy="305943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9666" y="4748325"/>
            <a:ext cx="652329" cy="896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3821" y="498917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37531" y="1977552"/>
            <a:ext cx="54737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400" b="1" spc="300" dirty="0">
                <a:latin typeface="+mn-ea"/>
              </a:rPr>
              <a:t>立志明德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9446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40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5473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1965" y="1276350"/>
            <a:ext cx="508635" cy="1878330"/>
          </a:xfrm>
          <a:prstGeom prst="rect">
            <a:avLst/>
          </a:prstGeom>
          <a:noFill/>
        </p:spPr>
        <p:txBody>
          <a:bodyPr vert="horz" wrap="square" lIns="91384" tIns="45693" rIns="91384" bIns="45693" rtlCol="0">
            <a:spAutoFit/>
          </a:bodyPr>
          <a:lstStyle/>
          <a:p>
            <a:pPr algn="ctr"/>
            <a:r>
              <a:rPr lang="zh-CN" altLang="en-US" sz="5865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目录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3297555" y="4434205"/>
            <a:ext cx="5240020" cy="24009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1301" y="3125265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25776" y="334579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</a:p>
        </p:txBody>
      </p:sp>
      <p:pic>
        <p:nvPicPr>
          <p:cNvPr id="9" name="图片 8" descr="未标题-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8100000">
            <a:off x="5095240" y="3919855"/>
            <a:ext cx="2266315" cy="2266315"/>
          </a:xfrm>
          <a:prstGeom prst="rect">
            <a:avLst/>
          </a:prstGeom>
        </p:spPr>
      </p:pic>
      <p:grpSp>
        <p:nvGrpSpPr>
          <p:cNvPr id="249" name="PA_组合 248"/>
          <p:cNvGrpSpPr/>
          <p:nvPr>
            <p:custDataLst>
              <p:tags r:id="rId1"/>
            </p:custDataLst>
          </p:nvPr>
        </p:nvGrpSpPr>
        <p:grpSpPr>
          <a:xfrm>
            <a:off x="7261555" y="683435"/>
            <a:ext cx="592774" cy="592774"/>
            <a:chOff x="4353788" y="1068386"/>
            <a:chExt cx="592774" cy="592774"/>
          </a:xfrm>
        </p:grpSpPr>
        <p:sp>
          <p:nvSpPr>
            <p:cNvPr id="232" name="文本框 231"/>
            <p:cNvSpPr txBox="1"/>
            <p:nvPr/>
          </p:nvSpPr>
          <p:spPr>
            <a:xfrm>
              <a:off x="4378306" y="1108223"/>
              <a:ext cx="538480" cy="51816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壹</a:t>
              </a:r>
            </a:p>
          </p:txBody>
        </p:sp>
        <p:sp>
          <p:nvSpPr>
            <p:cNvPr id="248" name="菱形 247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/>
            </a:p>
          </p:txBody>
        </p:sp>
      </p:grpSp>
      <p:grpSp>
        <p:nvGrpSpPr>
          <p:cNvPr id="250" name="PA_组合 249"/>
          <p:cNvGrpSpPr/>
          <p:nvPr>
            <p:custDataLst>
              <p:tags r:id="rId2"/>
            </p:custDataLst>
          </p:nvPr>
        </p:nvGrpSpPr>
        <p:grpSpPr>
          <a:xfrm>
            <a:off x="7236653" y="1472469"/>
            <a:ext cx="593090" cy="593090"/>
            <a:chOff x="4353788" y="1068386"/>
            <a:chExt cx="593090" cy="593090"/>
          </a:xfrm>
        </p:grpSpPr>
        <p:sp>
          <p:nvSpPr>
            <p:cNvPr id="251" name="文本框 250"/>
            <p:cNvSpPr txBox="1"/>
            <p:nvPr/>
          </p:nvSpPr>
          <p:spPr>
            <a:xfrm>
              <a:off x="4378306" y="1103163"/>
              <a:ext cx="543739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贰</a:t>
              </a:r>
            </a:p>
          </p:txBody>
        </p:sp>
        <p:sp>
          <p:nvSpPr>
            <p:cNvPr id="252" name="菱形 251"/>
            <p:cNvSpPr/>
            <p:nvPr/>
          </p:nvSpPr>
          <p:spPr>
            <a:xfrm>
              <a:off x="4353788" y="1068386"/>
              <a:ext cx="593090" cy="593090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PA_组合 249"/>
          <p:cNvGrpSpPr/>
          <p:nvPr>
            <p:custDataLst>
              <p:tags r:id="rId3"/>
            </p:custDataLst>
          </p:nvPr>
        </p:nvGrpSpPr>
        <p:grpSpPr>
          <a:xfrm>
            <a:off x="7286183" y="2273839"/>
            <a:ext cx="593090" cy="593090"/>
            <a:chOff x="4353788" y="1068386"/>
            <a:chExt cx="593090" cy="593090"/>
          </a:xfrm>
        </p:grpSpPr>
        <p:sp>
          <p:nvSpPr>
            <p:cNvPr id="21" name="文本框 20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叁</a:t>
              </a:r>
            </a:p>
          </p:txBody>
        </p:sp>
        <p:sp>
          <p:nvSpPr>
            <p:cNvPr id="22" name="菱形 21"/>
            <p:cNvSpPr/>
            <p:nvPr/>
          </p:nvSpPr>
          <p:spPr>
            <a:xfrm>
              <a:off x="4353788" y="1068386"/>
              <a:ext cx="593090" cy="593090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/>
            </a:p>
          </p:txBody>
        </p:sp>
      </p:grpSp>
      <p:grpSp>
        <p:nvGrpSpPr>
          <p:cNvPr id="253" name="PA_组合 252"/>
          <p:cNvGrpSpPr/>
          <p:nvPr>
            <p:custDataLst>
              <p:tags r:id="rId4"/>
            </p:custDataLst>
          </p:nvPr>
        </p:nvGrpSpPr>
        <p:grpSpPr>
          <a:xfrm>
            <a:off x="7285733" y="3025950"/>
            <a:ext cx="592774" cy="592774"/>
            <a:chOff x="4353788" y="1068386"/>
            <a:chExt cx="592774" cy="592774"/>
          </a:xfrm>
        </p:grpSpPr>
        <p:sp>
          <p:nvSpPr>
            <p:cNvPr id="254" name="文本框 253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肆</a:t>
              </a:r>
            </a:p>
          </p:txBody>
        </p:sp>
        <p:sp>
          <p:nvSpPr>
            <p:cNvPr id="255" name="菱形 254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PA_组合 252"/>
          <p:cNvGrpSpPr/>
          <p:nvPr>
            <p:custDataLst>
              <p:tags r:id="rId5"/>
            </p:custDataLst>
          </p:nvPr>
        </p:nvGrpSpPr>
        <p:grpSpPr>
          <a:xfrm>
            <a:off x="7310498" y="3876215"/>
            <a:ext cx="592774" cy="592774"/>
            <a:chOff x="4353788" y="1068386"/>
            <a:chExt cx="592774" cy="592774"/>
          </a:xfrm>
        </p:grpSpPr>
        <p:sp>
          <p:nvSpPr>
            <p:cNvPr id="36" name="文本框 35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伍</a:t>
              </a:r>
            </a:p>
          </p:txBody>
        </p:sp>
        <p:sp>
          <p:nvSpPr>
            <p:cNvPr id="37" name="菱形 36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/>
            </a:p>
          </p:txBody>
        </p:sp>
      </p:grpSp>
      <p:grpSp>
        <p:nvGrpSpPr>
          <p:cNvPr id="256" name="PA_组合 255"/>
          <p:cNvGrpSpPr/>
          <p:nvPr>
            <p:custDataLst>
              <p:tags r:id="rId6"/>
            </p:custDataLst>
          </p:nvPr>
        </p:nvGrpSpPr>
        <p:grpSpPr>
          <a:xfrm>
            <a:off x="7334667" y="4756689"/>
            <a:ext cx="592774" cy="592774"/>
            <a:chOff x="4353788" y="1068386"/>
            <a:chExt cx="592774" cy="592774"/>
          </a:xfrm>
        </p:grpSpPr>
        <p:sp>
          <p:nvSpPr>
            <p:cNvPr id="257" name="文本框 256"/>
            <p:cNvSpPr txBox="1"/>
            <p:nvPr/>
          </p:nvSpPr>
          <p:spPr>
            <a:xfrm>
              <a:off x="4383018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陆</a:t>
              </a:r>
            </a:p>
          </p:txBody>
        </p:sp>
        <p:sp>
          <p:nvSpPr>
            <p:cNvPr id="258" name="菱形 257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8077835" y="833755"/>
            <a:ext cx="138239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C00000"/>
                </a:solidFill>
              </a:rPr>
              <a:t>体知听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077835" y="1570990"/>
            <a:ext cx="1097915" cy="39624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C00000"/>
                </a:solidFill>
              </a:rPr>
              <a:t>体知读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077835" y="2402523"/>
            <a:ext cx="124015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C00000"/>
                </a:solidFill>
              </a:rPr>
              <a:t>体知写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077200" y="3147378"/>
            <a:ext cx="138303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C00000"/>
                </a:solidFill>
              </a:rPr>
              <a:t>体知讲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077200" y="3977640"/>
            <a:ext cx="124015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C00000"/>
                </a:solidFill>
              </a:rPr>
              <a:t>体知辨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077835" y="4836478"/>
            <a:ext cx="157099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000" dirty="0">
                <a:solidFill>
                  <a:srgbClr val="C00000"/>
                </a:solidFill>
              </a:rPr>
              <a:t>体知行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26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  <a:sym typeface="+mn-ea"/>
              </a:rPr>
              <a:t>壹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7531" y="1977552"/>
            <a:ext cx="54737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+mn-ea"/>
              </a:rPr>
              <a:t>体知听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9446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40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5473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80" y="3803015"/>
            <a:ext cx="360235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</a:p>
        </p:txBody>
      </p:sp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015" y="4127500"/>
            <a:ext cx="2275840" cy="22758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29155" y="2863850"/>
            <a:ext cx="705167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endParaRPr lang="en-US" altLang="zh-CN" dirty="0"/>
          </a:p>
        </p:txBody>
      </p:sp>
      <p:sp>
        <p:nvSpPr>
          <p:cNvPr id="17" name=" 339"/>
          <p:cNvSpPr/>
          <p:nvPr/>
        </p:nvSpPr>
        <p:spPr>
          <a:xfrm>
            <a:off x="525145" y="4376420"/>
            <a:ext cx="1057275" cy="845185"/>
          </a:xfrm>
          <a:custGeom>
            <a:avLst/>
            <a:gdLst/>
            <a:ahLst/>
            <a:cxnLst/>
            <a:rect l="l" t="t" r="r" b="b"/>
            <a:pathLst>
              <a:path w="900473" h="900473">
                <a:moveTo>
                  <a:pt x="347074" y="203047"/>
                </a:moveTo>
                <a:lnTo>
                  <a:pt x="692767" y="451973"/>
                </a:lnTo>
                <a:lnTo>
                  <a:pt x="347074" y="700898"/>
                </a:lnTo>
                <a:close/>
                <a:moveTo>
                  <a:pt x="450237" y="63807"/>
                </a:moveTo>
                <a:cubicBezTo>
                  <a:pt x="236817" y="63807"/>
                  <a:pt x="63807" y="236817"/>
                  <a:pt x="63807" y="450237"/>
                </a:cubicBezTo>
                <a:cubicBezTo>
                  <a:pt x="63807" y="663656"/>
                  <a:pt x="236817" y="836666"/>
                  <a:pt x="450237" y="836666"/>
                </a:cubicBezTo>
                <a:cubicBezTo>
                  <a:pt x="663656" y="836666"/>
                  <a:pt x="836666" y="663656"/>
                  <a:pt x="836666" y="450237"/>
                </a:cubicBezTo>
                <a:cubicBezTo>
                  <a:pt x="836666" y="236817"/>
                  <a:pt x="663656" y="63807"/>
                  <a:pt x="450237" y="63807"/>
                </a:cubicBezTo>
                <a:close/>
                <a:moveTo>
                  <a:pt x="450237" y="0"/>
                </a:moveTo>
                <a:cubicBezTo>
                  <a:pt x="698895" y="0"/>
                  <a:pt x="900473" y="201578"/>
                  <a:pt x="900473" y="450237"/>
                </a:cubicBezTo>
                <a:cubicBezTo>
                  <a:pt x="900473" y="698895"/>
                  <a:pt x="698895" y="900473"/>
                  <a:pt x="450237" y="900473"/>
                </a:cubicBezTo>
                <a:cubicBezTo>
                  <a:pt x="201578" y="900473"/>
                  <a:pt x="0" y="698895"/>
                  <a:pt x="0" y="450237"/>
                </a:cubicBezTo>
                <a:cubicBezTo>
                  <a:pt x="0" y="201578"/>
                  <a:pt x="201578" y="0"/>
                  <a:pt x="450237" y="0"/>
                </a:cubicBezTo>
                <a:close/>
              </a:path>
            </a:pathLst>
          </a:custGeom>
          <a:solidFill>
            <a:srgbClr val="A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文本框 99"/>
          <p:cNvSpPr txBox="1"/>
          <p:nvPr/>
        </p:nvSpPr>
        <p:spPr>
          <a:xfrm>
            <a:off x="1716405" y="4376420"/>
            <a:ext cx="695198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yù xiū qí shēn zhě xiān zhènɡ qí xīn</a:t>
            </a:r>
          </a:p>
          <a:p>
            <a:pPr indent="0"/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欲  修 其  身  者</a:t>
            </a:r>
            <a:r>
              <a:rPr lang="zh-CN" alt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 </a:t>
            </a:r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先   正   其  心。</a:t>
            </a:r>
          </a:p>
          <a:p>
            <a:pPr indent="0"/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yù zhènɡ qí xīn zhě xiān chénɡ qí yì</a:t>
            </a:r>
            <a:endParaRPr lang="en-US" sz="28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欲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其  心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者，先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诚   其 意。</a:t>
            </a:r>
          </a:p>
          <a:p>
            <a:pPr indent="0"/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《大学》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                                          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580" y="118110"/>
            <a:ext cx="8540750" cy="400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42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贰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925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rgbClr val="C00000"/>
                </a:solidFill>
                <a:latin typeface="+mn-ea"/>
              </a:rPr>
              <a:t>体知读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0927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956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6489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 flipH="1">
            <a:off x="2653665" y="3930015"/>
            <a:ext cx="3277235" cy="327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4" y="-932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4109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4081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" y="-118745"/>
            <a:ext cx="3589655" cy="403606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0" name="文本框 99"/>
          <p:cNvSpPr txBox="1"/>
          <p:nvPr/>
        </p:nvSpPr>
        <p:spPr>
          <a:xfrm>
            <a:off x="3147060" y="2169160"/>
            <a:ext cx="695198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yù xiū qí shēn zhě xiān zhènɡ qí xīn</a:t>
            </a:r>
          </a:p>
          <a:p>
            <a:pPr indent="0"/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欲  修 其  身  者</a:t>
            </a:r>
            <a:r>
              <a:rPr lang="zh-CN" alt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 </a:t>
            </a:r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先   正   其  心。</a:t>
            </a:r>
          </a:p>
          <a:p>
            <a:pPr indent="0"/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yù zhènɡ qí xīn zhě xiān chénɡ qí yì</a:t>
            </a:r>
            <a:endParaRPr lang="en-US" sz="28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欲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其  心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者，先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诚   其 意。</a:t>
            </a:r>
          </a:p>
          <a:p>
            <a:pPr indent="0"/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《大学》</a:t>
            </a:r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                                          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20617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5272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叁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5034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36704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5948680" y="5029200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7710805" y="2645410"/>
            <a:ext cx="259080" cy="13716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</a:rPr>
              <a:t>体知写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4" y="-297"/>
            <a:ext cx="12193057" cy="6858594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856615" y="883603"/>
            <a:ext cx="10477500" cy="5281612"/>
          </a:xfrm>
          <a:prstGeom prst="roundRect">
            <a:avLst>
              <a:gd name="adj" fmla="val 11489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衣，既是声旁也是形旁，表示服装。初，甲骨文（大，人）（衣，穿着），表示原始人类穿上衣服。有的甲骨文以“人”代“大”。有的甲骨文将包围结构调整左右结构。造字本义：动词，原始人制衣穿衣，遮羞保暖，开启人类文明。金文承续甲骨文字形。篆文误将金文字形中的“人”写成“刀”。隶化后，楷书将“衣”写成。古人称天地初开、人类诞生之际为“元”；称原始时代人们用兽皮遮羞保暖为“初”；称代表家族繁衍渊源的太母为“始”。</a:t>
            </a:r>
          </a:p>
        </p:txBody>
      </p:sp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76377" y="4127894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86500" y="6164898"/>
            <a:ext cx="210121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正字的演变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5980" y="60325"/>
            <a:ext cx="9491980" cy="329184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indent="457200" algn="l" fontAlgn="auto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正”是“征”的本字。正，甲骨文（囗，城邑、方国）（止，行军），表示征伐不义之邑。造字本义：行军征战，讨伐不义之地。有的甲骨文将表示方国的方框写成实心点的指事符号，写成指事字。金文承续甲骨文字形。有的金文将指事符号由实心点改写成一横。篆文承续金文字形。隶化后楷书将篆文字形中的写成。当“正”的“征战”本义消失后，甲骨文再加“彳”（行）另造“征”代替。古人称不义的侵略为“各”，称仗义的讨伐为“正”。 </a:t>
            </a:r>
          </a:p>
          <a:p>
            <a:pPr indent="457200" algn="l" fontAlgn="auto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说文解字中对“正”的解释是：正，纠正，使恰当。字形采用“止”作字根，指事符号“一”表示阻止错误。所有与正相关的字，都采用“正”作边旁。，这是古文写法的“正”字，采用“二、止”会义，二，表示上苍。，这也是古文写法的“正”字， 采用“一、足”会义，足，也是“止”的意思。</a:t>
            </a:r>
          </a:p>
        </p:txBody>
      </p:sp>
      <p:pic>
        <p:nvPicPr>
          <p:cNvPr id="85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80" y="3456305"/>
            <a:ext cx="7755255" cy="26041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14:warp dir="in"/>
      </p:transition>
    </mc:Choice>
    <mc:Fallback xmlns="">
      <p:transition spd="slow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作者QQ：1801380800">
  <a:themeElements>
    <a:clrScheme name="islide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57675"/>
      </a:accent1>
      <a:accent2>
        <a:srgbClr val="98ACAC"/>
      </a:accent2>
      <a:accent3>
        <a:srgbClr val="7C8E8C"/>
      </a:accent3>
      <a:accent4>
        <a:srgbClr val="7C8484"/>
      </a:accent4>
      <a:accent5>
        <a:srgbClr val="7C8E8C"/>
      </a:accent5>
      <a:accent6>
        <a:srgbClr val="98ACAC"/>
      </a:accent6>
      <a:hlink>
        <a:srgbClr val="4276AA"/>
      </a:hlink>
      <a:folHlink>
        <a:srgbClr val="BFBFBF"/>
      </a:folHlink>
    </a:clrScheme>
    <a:fontScheme name="中国风-1">
      <a:majorFont>
        <a:latin typeface="Calibri"/>
        <a:ea typeface="TypeLand 康熙字典體"/>
        <a:cs typeface=""/>
      </a:majorFont>
      <a:minorFont>
        <a:latin typeface="Calibri Light"/>
        <a:ea typeface="方正铁筋隶书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千图 - 副本</Template>
  <TotalTime>2</TotalTime>
  <Words>1136</Words>
  <Application>Microsoft Office PowerPoint</Application>
  <PresentationFormat>宽屏</PresentationFormat>
  <Paragraphs>69</Paragraphs>
  <Slides>16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ＤＦ中太楷書体</vt:lpstr>
      <vt:lpstr>TypeLand 康熙字典體</vt:lpstr>
      <vt:lpstr>等线</vt:lpstr>
      <vt:lpstr>方正清刻本悦宋简体</vt:lpstr>
      <vt:lpstr>方正铁筋隶书简体</vt:lpstr>
      <vt:lpstr>黑体</vt:lpstr>
      <vt:lpstr>楷体</vt:lpstr>
      <vt:lpstr>微软雅黑</vt:lpstr>
      <vt:lpstr>逐浪创意流珠体</vt:lpstr>
      <vt:lpstr>Arial</vt:lpstr>
      <vt:lpstr>Calibri Light</vt:lpstr>
      <vt:lpstr>作者QQ：1801380800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MC</dc:creator>
  <cp:keywords>MC-PPT模板</cp:keywords>
  <cp:lastModifiedBy>albert</cp:lastModifiedBy>
  <cp:revision>71</cp:revision>
  <dcterms:created xsi:type="dcterms:W3CDTF">2017-10-19T07:01:00Z</dcterms:created>
  <dcterms:modified xsi:type="dcterms:W3CDTF">2019-02-02T03:03:57Z</dcterms:modified>
  <cp:category>模板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13</vt:lpwstr>
  </property>
</Properties>
</file>